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00_C70D1B9D.xml" ContentType="application/vnd.ms-powerpoint.comments+xml"/>
  <Override PartName="/ppt/comments/modernComment_101_A1646DDC.xml" ContentType="application/vnd.ms-powerpoint.comments+xml"/>
  <Override PartName="/ppt/comments/modernComment_102_DFE4E371.xml" ContentType="application/vnd.ms-powerpoint.comments+xml"/>
  <Override PartName="/ppt/comments/modernComment_106_F22B1AD3.xml" ContentType="application/vnd.ms-powerpoint.comments+xml"/>
  <Override PartName="/ppt/comments/modernComment_103_A9816DFD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sldIdLst>
    <p:sldId id="256" r:id="rId2"/>
    <p:sldId id="257" r:id="rId3"/>
    <p:sldId id="258" r:id="rId4"/>
    <p:sldId id="261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2E6BCA9-9955-32CD-C590-3F94ACFC2649}" name="Dr. Sajid Masood" initials="DSM" userId="Dr. Sajid Masood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modernComment_100_C70D1B9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97BAB88-0B51-466F-B2F0-EF784141B62D}" authorId="{32E6BCA9-9955-32CD-C590-3F94ACFC2649}" created="2022-08-02T14:29:30.385">
    <pc:sldMkLst xmlns:pc="http://schemas.microsoft.com/office/powerpoint/2013/main/command">
      <pc:docMk/>
      <pc:sldMk cId="3339525021" sldId="256"/>
    </pc:sldMkLst>
    <p188:txBody>
      <a:bodyPr/>
      <a:lstStyle/>
      <a:p>
        <a:r>
          <a:rPr lang="en-PK"/>
          <a:t>It is ok</a:t>
        </a:r>
      </a:p>
    </p188:txBody>
  </p188:cm>
</p188:cmLst>
</file>

<file path=ppt/comments/modernComment_101_A1646DD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72CBDE0-84C5-4F5B-885E-FCA2F89E1B96}" authorId="{32E6BCA9-9955-32CD-C590-3F94ACFC2649}" created="2022-08-02T14:29:43.577">
    <pc:sldMkLst xmlns:pc="http://schemas.microsoft.com/office/powerpoint/2013/main/command">
      <pc:docMk/>
      <pc:sldMk cId="2707713500" sldId="257"/>
    </pc:sldMkLst>
    <p188:txBody>
      <a:bodyPr/>
      <a:lstStyle/>
      <a:p>
        <a:r>
          <a:rPr lang="en-PK"/>
          <a:t>It is ok</a:t>
        </a:r>
      </a:p>
    </p188:txBody>
  </p188:cm>
</p188:cmLst>
</file>

<file path=ppt/comments/modernComment_102_DFE4E37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3740F49-241A-4A34-934B-8F36D48706BE}" authorId="{32E6BCA9-9955-32CD-C590-3F94ACFC2649}" created="2022-08-02T14:29:56.319">
    <pc:sldMkLst xmlns:pc="http://schemas.microsoft.com/office/powerpoint/2013/main/command">
      <pc:docMk/>
      <pc:sldMk cId="3756319601" sldId="258"/>
    </pc:sldMkLst>
    <p188:txBody>
      <a:bodyPr/>
      <a:lstStyle/>
      <a:p>
        <a:r>
          <a:rPr lang="en-PK"/>
          <a:t>It is ok</a:t>
        </a:r>
      </a:p>
    </p188:txBody>
  </p188:cm>
</p188:cmLst>
</file>

<file path=ppt/comments/modernComment_103_A9816DF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C5FEBF0-D542-4F22-8C57-423B56A5CFB2}" authorId="{32E6BCA9-9955-32CD-C590-3F94ACFC2649}" created="2022-08-02T14:32:06.671">
    <pc:sldMkLst xmlns:pc="http://schemas.microsoft.com/office/powerpoint/2013/main/command">
      <pc:docMk/>
      <pc:sldMk cId="2843831805" sldId="259"/>
    </pc:sldMkLst>
    <p188:txBody>
      <a:bodyPr/>
      <a:lstStyle/>
      <a:p>
        <a:r>
          <a:rPr lang="en-PK"/>
          <a:t>Remove theoretical lens
No need of area of focus
Rest are fine</a:t>
        </a:r>
      </a:p>
    </p188:txBody>
  </p188:cm>
</p188:cmLst>
</file>

<file path=ppt/comments/modernComment_106_F22B1AD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2F6C38E-FA75-4BC2-932F-F04EDA17F138}" authorId="{32E6BCA9-9955-32CD-C590-3F94ACFC2649}" created="2022-08-02T14:31:26.270">
    <pc:sldMkLst xmlns:pc="http://schemas.microsoft.com/office/powerpoint/2013/main/command">
      <pc:docMk/>
      <pc:sldMk cId="4062911187" sldId="262"/>
    </pc:sldMkLst>
    <p188:txBody>
      <a:bodyPr/>
      <a:lstStyle/>
      <a:p>
        <a:r>
          <a:rPr lang="en-PK"/>
          <a:t>Only framework is enough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507-9F7B-4D13-B218-43B6183CF3BD}" type="datetimeFigureOut">
              <a:rPr lang="en-PK" smtClean="0"/>
              <a:t>30/05/2023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615F-DEB8-4101-A4BC-EEFC03E106D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29342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507-9F7B-4D13-B218-43B6183CF3BD}" type="datetimeFigureOut">
              <a:rPr lang="en-PK" smtClean="0"/>
              <a:t>30/05/2023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615F-DEB8-4101-A4BC-EEFC03E106D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96536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507-9F7B-4D13-B218-43B6183CF3BD}" type="datetimeFigureOut">
              <a:rPr lang="en-PK" smtClean="0"/>
              <a:t>30/05/2023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615F-DEB8-4101-A4BC-EEFC03E106D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88667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507-9F7B-4D13-B218-43B6183CF3BD}" type="datetimeFigureOut">
              <a:rPr lang="en-PK" smtClean="0"/>
              <a:t>30/05/2023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615F-DEB8-4101-A4BC-EEFC03E106D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6309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507-9F7B-4D13-B218-43B6183CF3BD}" type="datetimeFigureOut">
              <a:rPr lang="en-PK" smtClean="0"/>
              <a:t>30/05/2023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615F-DEB8-4101-A4BC-EEFC03E106D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8990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507-9F7B-4D13-B218-43B6183CF3BD}" type="datetimeFigureOut">
              <a:rPr lang="en-PK" smtClean="0"/>
              <a:t>30/05/2023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615F-DEB8-4101-A4BC-EEFC03E106D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89057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507-9F7B-4D13-B218-43B6183CF3BD}" type="datetimeFigureOut">
              <a:rPr lang="en-PK" smtClean="0"/>
              <a:t>30/05/2023</a:t>
            </a:fld>
            <a:endParaRPr lang="en-P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615F-DEB8-4101-A4BC-EEFC03E106D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02221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507-9F7B-4D13-B218-43B6183CF3BD}" type="datetimeFigureOut">
              <a:rPr lang="en-PK" smtClean="0"/>
              <a:t>30/05/2023</a:t>
            </a:fld>
            <a:endParaRPr lang="en-P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615F-DEB8-4101-A4BC-EEFC03E106D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0914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507-9F7B-4D13-B218-43B6183CF3BD}" type="datetimeFigureOut">
              <a:rPr lang="en-PK" smtClean="0"/>
              <a:t>30/05/2023</a:t>
            </a:fld>
            <a:endParaRPr lang="en-P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615F-DEB8-4101-A4BC-EEFC03E106D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49263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507-9F7B-4D13-B218-43B6183CF3BD}" type="datetimeFigureOut">
              <a:rPr lang="en-PK" smtClean="0"/>
              <a:t>30/05/2023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615F-DEB8-4101-A4BC-EEFC03E106D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4876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507-9F7B-4D13-B218-43B6183CF3BD}" type="datetimeFigureOut">
              <a:rPr lang="en-PK" smtClean="0"/>
              <a:t>30/05/2023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615F-DEB8-4101-A4BC-EEFC03E106D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80957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24507-9F7B-4D13-B218-43B6183CF3BD}" type="datetimeFigureOut">
              <a:rPr lang="en-PK" smtClean="0"/>
              <a:t>30/05/2023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615F-DEB8-4101-A4BC-EEFC03E106D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9577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0_C70D1B9D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1_A1646DDC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2_DFE4E37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6_F22B1AD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3_A9816DFD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3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3867EE-7BF1-4619-A574-71C4C97E3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2496" y="1669377"/>
            <a:ext cx="7766936" cy="83038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Thesis Title</a:t>
            </a:r>
            <a:endParaRPr lang="en-PK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DF053C9-A246-4ADF-8361-5DB23A272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2496" y="3535548"/>
            <a:ext cx="7766936" cy="2371766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Researcher Name and ID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Supervisor/Co-supervisor Name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Department/School/Institute</a:t>
            </a:r>
            <a:endParaRPr lang="en-PK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5250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3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0F84C6-9593-40FC-8752-ECDFC9FA5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 of the Study</a:t>
            </a:r>
            <a:endParaRPr lang="en-PK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8347E3-3C87-4153-ADC3-7A4B25E22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270771350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3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575FF8-7C62-4A9A-B1E6-52FE5C073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Significance/Contribution</a:t>
            </a:r>
            <a:endParaRPr lang="en-PK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8C9547AD-8134-4C14-A4C1-BCA06B0EE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504943"/>
              </p:ext>
            </p:extLst>
          </p:nvPr>
        </p:nvGraphicFramePr>
        <p:xfrm>
          <a:off x="677334" y="1651819"/>
          <a:ext cx="10834172" cy="403133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984818">
                  <a:extLst>
                    <a:ext uri="{9D8B030D-6E8A-4147-A177-3AD203B41FA5}">
                      <a16:colId xmlns:a16="http://schemas.microsoft.com/office/drawing/2014/main" xmlns="" val="1799319711"/>
                    </a:ext>
                  </a:extLst>
                </a:gridCol>
                <a:gridCol w="7849354">
                  <a:extLst>
                    <a:ext uri="{9D8B030D-6E8A-4147-A177-3AD203B41FA5}">
                      <a16:colId xmlns:a16="http://schemas.microsoft.com/office/drawing/2014/main" xmlns="" val="4224220836"/>
                    </a:ext>
                  </a:extLst>
                </a:gridCol>
              </a:tblGrid>
              <a:tr h="77648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Gap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K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72340734"/>
                  </a:ext>
                </a:extLst>
              </a:tr>
              <a:tr h="191461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Problem Statement</a:t>
                      </a:r>
                    </a:p>
                    <a:p>
                      <a:endParaRPr lang="en-PK" sz="2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K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4660759"/>
                  </a:ext>
                </a:extLst>
              </a:tr>
              <a:tr h="134023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Linked SDG</a:t>
                      </a:r>
                    </a:p>
                    <a:p>
                      <a:endParaRPr lang="en-PK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PK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37071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31960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3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1850DA-2618-48CF-A15E-E12F0B1AA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Objectives</a:t>
            </a:r>
            <a:br>
              <a: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PK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96B90F29-D8F9-4BCA-B2A1-A449AE14C6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312130"/>
              </p:ext>
            </p:extLst>
          </p:nvPr>
        </p:nvGraphicFramePr>
        <p:xfrm>
          <a:off x="838200" y="1825625"/>
          <a:ext cx="10515600" cy="33573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62029">
                  <a:extLst>
                    <a:ext uri="{9D8B030D-6E8A-4147-A177-3AD203B41FA5}">
                      <a16:colId xmlns:a16="http://schemas.microsoft.com/office/drawing/2014/main" xmlns="" val="3728292106"/>
                    </a:ext>
                  </a:extLst>
                </a:gridCol>
                <a:gridCol w="9053571">
                  <a:extLst>
                    <a:ext uri="{9D8B030D-6E8A-4147-A177-3AD203B41FA5}">
                      <a16:colId xmlns:a16="http://schemas.microsoft.com/office/drawing/2014/main" xmlns="" val="2454098346"/>
                    </a:ext>
                  </a:extLst>
                </a:gridCol>
              </a:tblGrid>
              <a:tr h="842514">
                <a:tc>
                  <a:txBody>
                    <a:bodyPr/>
                    <a:lstStyle/>
                    <a:p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RO1</a:t>
                      </a:r>
                      <a:endParaRPr lang="en-PK" sz="28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856" marR="1118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K" sz="2800" dirty="0">
                        <a:solidFill>
                          <a:schemeClr val="bg1"/>
                        </a:solidFill>
                      </a:endParaRPr>
                    </a:p>
                  </a:txBody>
                  <a:tcPr marL="111856" marR="1118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106870"/>
                  </a:ext>
                </a:extLst>
              </a:tr>
              <a:tr h="829804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RO2</a:t>
                      </a:r>
                      <a:endParaRPr lang="en-PK" sz="2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856" marR="1118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K" sz="2800" dirty="0">
                        <a:solidFill>
                          <a:schemeClr val="bg1"/>
                        </a:solidFill>
                      </a:endParaRPr>
                    </a:p>
                  </a:txBody>
                  <a:tcPr marL="111856" marR="1118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47248745"/>
                  </a:ext>
                </a:extLst>
              </a:tr>
              <a:tr h="842514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RO3</a:t>
                      </a:r>
                      <a:endParaRPr lang="en-PK" sz="2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856" marR="1118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K" sz="2800" dirty="0">
                        <a:solidFill>
                          <a:schemeClr val="bg1"/>
                        </a:solidFill>
                      </a:endParaRPr>
                    </a:p>
                  </a:txBody>
                  <a:tcPr marL="111856" marR="1118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02735238"/>
                  </a:ext>
                </a:extLst>
              </a:tr>
              <a:tr h="842514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RO4</a:t>
                      </a:r>
                      <a:endParaRPr lang="en-PK" sz="2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856" marR="1118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K" sz="2800" dirty="0">
                        <a:solidFill>
                          <a:schemeClr val="bg1"/>
                        </a:solidFill>
                      </a:endParaRPr>
                    </a:p>
                  </a:txBody>
                  <a:tcPr marL="111856" marR="1118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86557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65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3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97D1AB-252B-401D-AF23-2DC11EAD5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Framework/Model and Hypothesis</a:t>
            </a:r>
            <a:endParaRPr lang="en-PK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3A7368-32A6-45F5-99CA-79E0361CD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9111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3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D7FE18-21A2-4A79-80B8-A47FA1390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Methodology</a:t>
            </a:r>
            <a:endParaRPr lang="en-PK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D65C287-53FD-42AD-A997-6A5A9AC9C0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079511"/>
              </p:ext>
            </p:extLst>
          </p:nvPr>
        </p:nvGraphicFramePr>
        <p:xfrm>
          <a:off x="677862" y="1519236"/>
          <a:ext cx="10309451" cy="43155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87190">
                  <a:extLst>
                    <a:ext uri="{9D8B030D-6E8A-4147-A177-3AD203B41FA5}">
                      <a16:colId xmlns:a16="http://schemas.microsoft.com/office/drawing/2014/main" xmlns="" val="4139760385"/>
                    </a:ext>
                  </a:extLst>
                </a:gridCol>
                <a:gridCol w="5922261">
                  <a:extLst>
                    <a:ext uri="{9D8B030D-6E8A-4147-A177-3AD203B41FA5}">
                      <a16:colId xmlns:a16="http://schemas.microsoft.com/office/drawing/2014/main" xmlns="" val="3897662376"/>
                    </a:ext>
                  </a:extLst>
                </a:gridCol>
              </a:tblGrid>
              <a:tr h="1438502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Research method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K" sz="2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67893349"/>
                  </a:ext>
                </a:extLst>
              </a:tr>
              <a:tr h="1438502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collection techniques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K" sz="2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87031705"/>
                  </a:ext>
                </a:extLst>
              </a:tr>
              <a:tr h="1438502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Analysis Techniques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PK" sz="2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1514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83180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40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Thesis Title</vt:lpstr>
      <vt:lpstr>Background of the Study</vt:lpstr>
      <vt:lpstr>Significance/Contribution</vt:lpstr>
      <vt:lpstr>Research Objectives </vt:lpstr>
      <vt:lpstr>Research Framework/Model and Hypothesis</vt:lpstr>
      <vt:lpstr>Research Methodology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Title</dc:title>
  <dc:creator>Khaliq Ur Rehman</dc:creator>
  <cp:lastModifiedBy>Naeem Liaqat</cp:lastModifiedBy>
  <cp:revision>30</cp:revision>
  <dcterms:created xsi:type="dcterms:W3CDTF">2022-08-02T11:00:54Z</dcterms:created>
  <dcterms:modified xsi:type="dcterms:W3CDTF">2023-05-30T06:18:51Z</dcterms:modified>
</cp:coreProperties>
</file>